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59" r:id="rId5"/>
    <p:sldId id="258" r:id="rId6"/>
    <p:sldId id="260" r:id="rId7"/>
    <p:sldId id="267" r:id="rId8"/>
    <p:sldId id="268" r:id="rId9"/>
    <p:sldId id="261" r:id="rId10"/>
    <p:sldId id="263" r:id="rId11"/>
    <p:sldId id="264" r:id="rId12"/>
    <p:sldId id="266" r:id="rId13"/>
    <p:sldId id="262" r:id="rId14"/>
    <p:sldId id="265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BM DoHyeon OTF" panose="020B0600000101010101" pitchFamily="34" charset="-127"/>
      <p:regular r:id="rId19"/>
    </p:embeddedFont>
    <p:embeddedFont>
      <p:font typeface="BM HANNA Air OTF" panose="020B0600000101010101" pitchFamily="34" charset="-127"/>
      <p:regular r:id="rId20"/>
    </p:embeddedFont>
    <p:embeddedFont>
      <p:font typeface="BM HANNA Pro OTF" panose="020B0600000101010101" pitchFamily="34" charset="-127"/>
      <p:regular r:id="rId21"/>
    </p:embeddedFont>
    <p:embeddedFont>
      <p:font typeface="YiSunShin Dotum B" panose="02020603020101020101" pitchFamily="18" charset="-127"/>
      <p:regular r:id="rId22"/>
    </p:embeddedFont>
    <p:embeddedFont>
      <p:font typeface="YiSunShin Dotum M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5E9"/>
    <a:srgbClr val="1D4378"/>
    <a:srgbClr val="F9C9BC"/>
    <a:srgbClr val="FDAD1D"/>
    <a:srgbClr val="F6A81A"/>
    <a:srgbClr val="C2ED84"/>
    <a:srgbClr val="9591D0"/>
    <a:srgbClr val="E69797"/>
    <a:srgbClr val="E6DAC3"/>
    <a:srgbClr val="1B3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/>
    <p:restoredTop sz="94681"/>
  </p:normalViewPr>
  <p:slideViewPr>
    <p:cSldViewPr snapToGrid="0" snapToObjects="1">
      <p:cViewPr varScale="1">
        <p:scale>
          <a:sx n="132" d="100"/>
          <a:sy n="132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5DACA-CD2C-9C4C-A42C-AC07F6A77294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C87D-B8FF-7A42-B4DC-B5B7018662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4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5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427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63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79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878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92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365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12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3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3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6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49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5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C87D-B8FF-7A42-B4DC-B5B70186625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51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7F8E-C9C9-93C8-B3D0-9880EF53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48C3D-8C48-6D23-4883-4E5E2AF59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508ED-F949-E697-6939-FB1E5208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7C707-BB50-7756-1673-1CD521CD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4E3D1-AF9C-9389-9978-7C7240D8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90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101C7-96B2-D57F-7381-53E4374A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980180-4B67-102D-2572-688726CD6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5356B-5F64-DBE5-3516-73CC04CA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C4063-0BEE-C172-282C-BFBD3FCC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96A97-DB2D-1925-8B34-DC6425B2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0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7BA6D5-533C-8CA1-A6CA-865B87DCD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61C9AD-1964-DC1F-8EBC-39694A16A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34183-81B6-6A6E-B545-BC93A8DC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1118C-8444-8FE3-54F6-C569E3BB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CA22C-8FD6-21A1-0F29-E8E58F5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0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899F8-40BA-82A2-F854-D507BC36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CE884-713B-3728-2063-DAC0A7320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97E97-7A17-6149-197A-B77AD547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636BF-C40D-DCDB-0F00-0238AAEA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FE8E9-1704-89F5-56C0-1769A5BB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2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846F-AEA7-BF77-A018-EF403802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F3864-FECC-F79B-3F57-84B729F1F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1D002-99B5-E580-863B-165E52A2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BC3CB-3255-8E39-7046-A0B63222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094C8-849C-BD61-34F0-C0EC78F5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85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F307D-1BED-6524-7BE3-F168738E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ECAAB-3688-F427-080F-93F27E091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B2AA4-F68F-4634-2D79-98478D1EE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39A39-052F-4286-9F0A-4CD2CF8C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34E1-6FE6-25E3-94F0-2D7CFF5A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D24B-37CF-920B-69D7-60939605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7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E1A90-474D-C2B4-3ABF-2BE2C1EF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D8D15-AA3F-6EB6-7CCB-B09E01F4B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845E3-6FF7-0B31-4671-C413C280D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08651-9405-427C-F10E-9614BC1C4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4E14D7-0B1A-960D-E166-CBA3A7D32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D6C8E4-C3B1-2881-ACA4-D7618384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490C11-B0D5-2B66-3FF7-09570554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11B092-5004-5B2C-6846-3BD0439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64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CAA34-5CA3-9058-7D4D-4FCFB979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5DBE74-D233-9DF5-0B0D-E65007DB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054C1-1DA6-C1C5-E6AA-F4F52F54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A53C1-D226-7EC4-8EA9-3439FD6D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65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B5A097-F795-2B2A-44E9-787B8F72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7986D-3088-B130-B793-B5B97F95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F74D0-A8F9-B1BD-5157-9C609FF2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5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616DA-59A6-836E-4821-AFDA49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52062-19DD-0EBA-FC22-0961487A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8B851A-C7B4-A4B4-910B-776B10C4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424DF-0C91-F8BC-E5D1-3F853D94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3971D7-C151-709D-427F-6DBC393F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52DE1-CFCF-6620-742B-6742E500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18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35CAC-95CA-30AC-2D91-DC8E7651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C4F4BC-3517-D615-9913-2ED1DF8C6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24565-47CD-C4AB-2941-5CEDEB0B4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269C3-9B08-10FA-9FAE-C6D955BF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B1EE4-F291-A70E-F60A-B420FA38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F47A7-C8FE-362C-4B1D-A9C8E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03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EAC2-28FD-D7F2-D192-3930B79B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E913B-EDEC-CDA3-0A30-C69816C5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D72AE-746E-5F9C-4573-99C18604E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32ED3-F85D-5442-AC91-3B8C598909AB}" type="datetimeFigureOut">
              <a:rPr kumimoji="1" lang="ko-KR" altLang="en-US" smtClean="0"/>
              <a:t>2022. 9. 21.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19840-427F-378E-5423-77F8D4380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A9D04-9F82-E441-EFC0-2332787C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1B8-8C65-EA43-909C-C4578C82AA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03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mu.wiki/w/%E5%A4%9A" TargetMode="Externa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587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2644169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75B50-23A3-A2DE-6BF3-99483AE01D8D}"/>
              </a:ext>
            </a:extLst>
          </p:cNvPr>
          <p:cNvSpPr txBox="1"/>
          <p:nvPr/>
        </p:nvSpPr>
        <p:spPr>
          <a:xfrm>
            <a:off x="146531" y="515745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5125B9-7FF2-3B9D-06E7-F4F87839FFDD}"/>
              </a:ext>
            </a:extLst>
          </p:cNvPr>
          <p:cNvSpPr txBox="1"/>
          <p:nvPr/>
        </p:nvSpPr>
        <p:spPr>
          <a:xfrm>
            <a:off x="146531" y="5019234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B6E22CD0-D737-4EB5-CB60-7CF8D9AF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606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종료</a:t>
            </a:r>
          </a:p>
        </p:txBody>
      </p:sp>
      <p:sp>
        <p:nvSpPr>
          <p:cNvPr id="42" name="AutoShape 3">
            <a:extLst>
              <a:ext uri="{FF2B5EF4-FFF2-40B4-BE49-F238E27FC236}">
                <a16:creationId xmlns:a16="http://schemas.microsoft.com/office/drawing/2014/main" id="{03192F84-8875-CE52-2F4B-380D6028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81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92CCF1D6-CFEE-AC9F-69F9-379F6FF72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681" y="515745"/>
            <a:ext cx="3887788" cy="936625"/>
          </a:xfrm>
          <a:prstGeom prst="rect">
            <a:avLst/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26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해외도조 첫 화면</a:t>
            </a: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F57CBE35-11AE-BF51-D3BA-D4A916670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6627" y="1942715"/>
            <a:ext cx="771480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5247FD49-5B03-719F-4E12-50A8988D9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6628" y="1968499"/>
            <a:ext cx="0" cy="707833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469E271E-E8D4-DD4A-CBED-4FE28B0CF7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1754" y="1955606"/>
            <a:ext cx="1587" cy="225345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8" name="Line 8">
            <a:extLst>
              <a:ext uri="{FF2B5EF4-FFF2-40B4-BE49-F238E27FC236}">
                <a16:creationId xmlns:a16="http://schemas.microsoft.com/office/drawing/2014/main" id="{6EC71BDC-95BA-0140-9568-06B76C328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3169" y="1955607"/>
            <a:ext cx="23317" cy="222406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9" name="Line 9">
            <a:extLst>
              <a:ext uri="{FF2B5EF4-FFF2-40B4-BE49-F238E27FC236}">
                <a16:creationId xmlns:a16="http://schemas.microsoft.com/office/drawing/2014/main" id="{7120579B-A307-E344-7C83-384272541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19" y="195560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0" name="AutoShape 10">
            <a:extLst>
              <a:ext uri="{FF2B5EF4-FFF2-40B4-BE49-F238E27FC236}">
                <a16:creationId xmlns:a16="http://schemas.microsoft.com/office/drawing/2014/main" id="{FCCC5E6E-634B-93A7-5690-C7A4D31D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31" y="4209069"/>
            <a:ext cx="18716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 입력 및 조회</a:t>
            </a:r>
          </a:p>
        </p:txBody>
      </p:sp>
      <p:sp>
        <p:nvSpPr>
          <p:cNvPr id="51" name="AutoShape 11">
            <a:extLst>
              <a:ext uri="{FF2B5EF4-FFF2-40B4-BE49-F238E27FC236}">
                <a16:creationId xmlns:a16="http://schemas.microsoft.com/office/drawing/2014/main" id="{C4E54242-CFE1-0BC5-26EC-64235ED26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331" y="4209069"/>
            <a:ext cx="18716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 입력 및 조회</a:t>
            </a:r>
          </a:p>
        </p:txBody>
      </p:sp>
      <p:sp>
        <p:nvSpPr>
          <p:cNvPr id="52" name="AutoShape 12">
            <a:extLst>
              <a:ext uri="{FF2B5EF4-FFF2-40B4-BE49-F238E27FC236}">
                <a16:creationId xmlns:a16="http://schemas.microsoft.com/office/drawing/2014/main" id="{E77A3D99-6A3F-8CF1-44A7-8C7E89F54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16" y="4245582"/>
            <a:ext cx="1439863" cy="720725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 정보 입력</a:t>
            </a:r>
          </a:p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및 저장</a:t>
            </a:r>
          </a:p>
        </p:txBody>
      </p:sp>
      <p:cxnSp>
        <p:nvCxnSpPr>
          <p:cNvPr id="53" name="AutoShape 13">
            <a:extLst>
              <a:ext uri="{FF2B5EF4-FFF2-40B4-BE49-F238E27FC236}">
                <a16:creationId xmlns:a16="http://schemas.microsoft.com/office/drawing/2014/main" id="{F3B84012-4431-E2B6-1A73-4DE62ED826A0}"/>
              </a:ext>
            </a:extLst>
          </p:cNvPr>
          <p:cNvCxnSpPr>
            <a:cxnSpLocks noChangeShapeType="1"/>
            <a:stCxn id="42" idx="2"/>
          </p:cNvCxnSpPr>
          <p:nvPr/>
        </p:nvCxnSpPr>
        <p:spPr bwMode="auto">
          <a:xfrm rot="16200000" flipH="1">
            <a:off x="5289935" y="1875835"/>
            <a:ext cx="2727325" cy="5769768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AutoShape 14">
            <a:extLst>
              <a:ext uri="{FF2B5EF4-FFF2-40B4-BE49-F238E27FC236}">
                <a16:creationId xmlns:a16="http://schemas.microsoft.com/office/drawing/2014/main" id="{FA82DD17-46BC-596C-5C38-25D6A7EE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860" y="5728302"/>
            <a:ext cx="2016125" cy="792162"/>
          </a:xfrm>
          <a:prstGeom prst="hexagon">
            <a:avLst>
              <a:gd name="adj" fmla="val 63627"/>
              <a:gd name="vf" fmla="val 115470"/>
            </a:avLst>
          </a:prstGeom>
          <a:solidFill>
            <a:srgbClr val="FDAD1D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프로세스</a:t>
            </a:r>
          </a:p>
        </p:txBody>
      </p:sp>
      <p:sp>
        <p:nvSpPr>
          <p:cNvPr id="55" name="Line 15">
            <a:extLst>
              <a:ext uri="{FF2B5EF4-FFF2-40B4-BE49-F238E27FC236}">
                <a16:creationId xmlns:a16="http://schemas.microsoft.com/office/drawing/2014/main" id="{817CE3F0-1074-7858-392E-71962D897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8369" y="1452369"/>
            <a:ext cx="13837" cy="272731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6" name="AutoShape 16">
            <a:extLst>
              <a:ext uri="{FF2B5EF4-FFF2-40B4-BE49-F238E27FC236}">
                <a16:creationId xmlns:a16="http://schemas.microsoft.com/office/drawing/2014/main" id="{1CFC1A2B-7F37-DF6C-EEF4-58AAF1136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31" y="2676332"/>
            <a:ext cx="18716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en-US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비밀번호 찾기</a:t>
            </a:r>
            <a:endParaRPr lang="ko-KR" altLang="ko-KR" dirty="0">
              <a:solidFill>
                <a:srgbClr val="FFFFF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7" name="AutoShape 17">
            <a:extLst>
              <a:ext uri="{FF2B5EF4-FFF2-40B4-BE49-F238E27FC236}">
                <a16:creationId xmlns:a16="http://schemas.microsoft.com/office/drawing/2014/main" id="{92771A5A-1E4A-BACF-9337-058225D99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281" y="2676332"/>
            <a:ext cx="18716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en-US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아이디 찾기</a:t>
            </a:r>
            <a:endParaRPr lang="ko-KR" altLang="ko-KR" dirty="0">
              <a:solidFill>
                <a:srgbClr val="FFFFFF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60C1E14B-8FCA-E0DD-353A-51117424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16" y="2676332"/>
            <a:ext cx="1439863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2969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5019234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D078B93-BF89-C764-8C8B-7FD14281A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755" y="1223650"/>
            <a:ext cx="1800225" cy="561975"/>
          </a:xfrm>
          <a:prstGeom prst="roundRect">
            <a:avLst>
              <a:gd name="adj" fmla="val 0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프로그램 종료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0AA1340-67CB-4E0E-E973-4BFD782A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526737"/>
            <a:ext cx="1439862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E1EB8719-4987-0F5F-FE1A-4D1FDA048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2685737"/>
            <a:ext cx="1587" cy="30956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7D71EE8-BF40-34A1-F4FA-7692F766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380" y="3081025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230CB7EB-B980-1795-5F76-A64726A66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830" y="3082612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확인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EDB1248D-14AA-1E0C-1A30-F0EBA8CB0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3081025"/>
            <a:ext cx="1439862" cy="574675"/>
          </a:xfrm>
          <a:prstGeom prst="roundRect">
            <a:avLst>
              <a:gd name="adj" fmla="val 0"/>
            </a:avLst>
          </a:prstGeom>
          <a:solidFill>
            <a:srgbClr val="1D4378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</a:t>
            </a: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017112BF-BB0D-CC61-6FA0-F157671B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05" y="1606237"/>
            <a:ext cx="1439862" cy="720725"/>
          </a:xfrm>
          <a:prstGeom prst="roundRect">
            <a:avLst>
              <a:gd name="adj" fmla="val 0"/>
            </a:avLst>
          </a:prstGeom>
          <a:solidFill>
            <a:srgbClr val="E6DAC3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</a:pPr>
            <a:r>
              <a:rPr lang="ko-KR" altLang="ko-KR" sz="22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 뉴</a:t>
            </a:r>
          </a:p>
        </p:txBody>
      </p:sp>
      <p:cxnSp>
        <p:nvCxnSpPr>
          <p:cNvPr id="13" name="AutoShape 9">
            <a:extLst>
              <a:ext uri="{FF2B5EF4-FFF2-40B4-BE49-F238E27FC236}">
                <a16:creationId xmlns:a16="http://schemas.microsoft.com/office/drawing/2014/main" id="{39D86592-0516-44CC-76CB-F5F16E633576}"/>
              </a:ext>
            </a:extLst>
          </p:cNvPr>
          <p:cNvCxnSpPr>
            <a:cxnSpLocks noChangeShapeType="1"/>
            <a:stCxn id="17" idx="2"/>
            <a:endCxn id="12" idx="1"/>
          </p:cNvCxnSpPr>
          <p:nvPr/>
        </p:nvCxnSpPr>
        <p:spPr bwMode="auto">
          <a:xfrm rot="5400000" flipH="1">
            <a:off x="5021071" y="3765635"/>
            <a:ext cx="4318000" cy="719931"/>
          </a:xfrm>
          <a:prstGeom prst="bentConnector4">
            <a:avLst>
              <a:gd name="adj1" fmla="val -5294"/>
              <a:gd name="adj2" fmla="val 181808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10">
            <a:extLst>
              <a:ext uri="{FF2B5EF4-FFF2-40B4-BE49-F238E27FC236}">
                <a16:creationId xmlns:a16="http://schemas.microsoft.com/office/drawing/2014/main" id="{71F684FE-47FB-1C03-4981-7E730F3C5AEB}"/>
              </a:ext>
            </a:extLst>
          </p:cNvPr>
          <p:cNvCxnSpPr>
            <a:cxnSpLocks noChangeShapeType="1"/>
            <a:stCxn id="15" idx="2"/>
            <a:endCxn id="12" idx="3"/>
          </p:cNvCxnSpPr>
          <p:nvPr/>
        </p:nvCxnSpPr>
        <p:spPr bwMode="auto">
          <a:xfrm rot="5400000" flipH="1">
            <a:off x="7793639" y="2432928"/>
            <a:ext cx="3094037" cy="2161382"/>
          </a:xfrm>
          <a:prstGeom prst="bentConnector4">
            <a:avLst>
              <a:gd name="adj1" fmla="val -7388"/>
              <a:gd name="adj2" fmla="val 74991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AutoShape 11">
            <a:extLst>
              <a:ext uri="{FF2B5EF4-FFF2-40B4-BE49-F238E27FC236}">
                <a16:creationId xmlns:a16="http://schemas.microsoft.com/office/drawing/2014/main" id="{CC0AF34F-0481-9BA7-AB0F-00347FCE1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055" y="4557400"/>
            <a:ext cx="2160587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세부 내역 확인</a:t>
            </a: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E41EAF57-0E4C-9597-0EC0-BF7B738E1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742" y="455740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 내역 입력</a:t>
            </a: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744E8DEB-FD9D-83F8-0B65-948193FB7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742" y="5781362"/>
            <a:ext cx="2160588" cy="503238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취소 완료</a:t>
            </a: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0C7EEFDF-9F65-7521-B57E-C3E48458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017" y="459550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 dirty="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항공편 조회 및 정보 입력 </a:t>
            </a: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41A8E9AF-6DA1-19B6-7ED5-FB4606F57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017" y="5782950"/>
            <a:ext cx="2160588" cy="503237"/>
          </a:xfrm>
          <a:prstGeom prst="roundRect">
            <a:avLst>
              <a:gd name="adj" fmla="val 0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4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예약 완료</a:t>
            </a:r>
          </a:p>
        </p:txBody>
      </p: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FF3A72A4-9E77-3294-4FFA-6CE780212035}"/>
              </a:ext>
            </a:extLst>
          </p:cNvPr>
          <p:cNvCxnSpPr>
            <a:cxnSpLocks noChangeShapeType="1"/>
            <a:stCxn id="12" idx="3"/>
            <a:endCxn id="6" idx="1"/>
          </p:cNvCxnSpPr>
          <p:nvPr/>
        </p:nvCxnSpPr>
        <p:spPr bwMode="auto">
          <a:xfrm flipV="1">
            <a:off x="8259967" y="1504638"/>
            <a:ext cx="1728788" cy="461962"/>
          </a:xfrm>
          <a:prstGeom prst="bentConnector3">
            <a:avLst>
              <a:gd name="adj1" fmla="val 50000"/>
            </a:avLst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Line 17">
            <a:extLst>
              <a:ext uri="{FF2B5EF4-FFF2-40B4-BE49-F238E27FC236}">
                <a16:creationId xmlns:a16="http://schemas.microsoft.com/office/drawing/2014/main" id="{C1CCA241-052F-B6A6-0C8B-075D7E0D0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6286187"/>
            <a:ext cx="1587" cy="28733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F0FD3C1B-2719-CFA9-F7A9-86507A7E0D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655" y="6573525"/>
            <a:ext cx="1443037" cy="1587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AA867F87-A0A5-2E5C-F49F-40DDC8ED9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1242" y="1822137"/>
            <a:ext cx="1588" cy="47513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040E11D7-A390-D5B8-CDC1-6B3B888CA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1242" y="1822137"/>
            <a:ext cx="3600450" cy="15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AutoShape 21">
            <a:extLst>
              <a:ext uri="{FF2B5EF4-FFF2-40B4-BE49-F238E27FC236}">
                <a16:creationId xmlns:a16="http://schemas.microsoft.com/office/drawing/2014/main" id="{0961447D-53F4-818A-C418-3DF932DD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755" y="526737"/>
            <a:ext cx="1800225" cy="561975"/>
          </a:xfrm>
          <a:prstGeom prst="roundRect">
            <a:avLst>
              <a:gd name="adj" fmla="val 0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로그아웃</a:t>
            </a:r>
          </a:p>
        </p:txBody>
      </p:sp>
      <p:cxnSp>
        <p:nvCxnSpPr>
          <p:cNvPr id="26" name="AutoShape 22">
            <a:extLst>
              <a:ext uri="{FF2B5EF4-FFF2-40B4-BE49-F238E27FC236}">
                <a16:creationId xmlns:a16="http://schemas.microsoft.com/office/drawing/2014/main" id="{D021706E-7A5E-D0CB-BE4C-C8DC02BB7088}"/>
              </a:ext>
            </a:extLst>
          </p:cNvPr>
          <p:cNvCxnSpPr>
            <a:cxnSpLocks noChangeShapeType="1"/>
            <a:stCxn id="12" idx="3"/>
            <a:endCxn id="25" idx="1"/>
          </p:cNvCxnSpPr>
          <p:nvPr/>
        </p:nvCxnSpPr>
        <p:spPr bwMode="auto">
          <a:xfrm flipV="1">
            <a:off x="8259967" y="807725"/>
            <a:ext cx="1728788" cy="1158875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Line 23">
            <a:extLst>
              <a:ext uri="{FF2B5EF4-FFF2-40B4-BE49-F238E27FC236}">
                <a16:creationId xmlns:a16="http://schemas.microsoft.com/office/drawing/2014/main" id="{EF29F1BD-9C78-97C0-7E0C-AAAD54C46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2325375"/>
            <a:ext cx="1587" cy="75565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58FBAE8D-6D33-6931-FF60-E67A06F3C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3657287"/>
            <a:ext cx="1587" cy="9017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120E4278-3E9F-D4E0-45AA-5403AD58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506063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08E37A36-3641-A73C-4AE0-B8D56B1A4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0555" y="2685737"/>
            <a:ext cx="1587" cy="39687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33268D6C-6070-8FE6-61E9-DB0A73D0E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0555" y="3657287"/>
            <a:ext cx="1587" cy="900113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89DBBB92-2407-78CA-DE5A-EF2405074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2685737"/>
            <a:ext cx="1587" cy="39687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EC5B70A3-3F71-499F-BEBE-56F696317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3657287"/>
            <a:ext cx="1587" cy="901700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DAD97BE0-8C5C-50D3-6368-A5077CF79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5060637"/>
            <a:ext cx="1587" cy="720725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51912F4F-D199-A169-8E46-FCBF12244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105" y="2685737"/>
            <a:ext cx="5759450" cy="1588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15FE2F5C-E58C-8853-96C8-FD1F34C801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830" y="1245875"/>
            <a:ext cx="1587" cy="360362"/>
          </a:xfrm>
          <a:prstGeom prst="line">
            <a:avLst/>
          </a:prstGeom>
          <a:noFill/>
          <a:ln w="9525" cap="rnd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708A88-8E44-5AB8-CEA0-6CBC97F0DD42}"/>
              </a:ext>
            </a:extLst>
          </p:cNvPr>
          <p:cNvSpPr txBox="1"/>
          <p:nvPr/>
        </p:nvSpPr>
        <p:spPr>
          <a:xfrm>
            <a:off x="146531" y="2644169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5C21A-90BB-BD2B-3F35-769213B0862C}"/>
              </a:ext>
            </a:extLst>
          </p:cNvPr>
          <p:cNvSpPr txBox="1"/>
          <p:nvPr/>
        </p:nvSpPr>
        <p:spPr>
          <a:xfrm>
            <a:off x="146531" y="515745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271836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1" y="1"/>
            <a:ext cx="12192000" cy="3429000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3A153-24AB-7B24-579B-2FDB82BB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990598"/>
            <a:ext cx="4876800" cy="4876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7804960" y="3013499"/>
            <a:ext cx="26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 연</a:t>
            </a:r>
            <a:endParaRPr kumimoji="1" lang="ko-KR" altLang="en-US" sz="60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39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2267" y="1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6B023F-EB36-AA79-E042-A3AC109C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696" y="2540431"/>
            <a:ext cx="1751394" cy="18623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2" y="2595"/>
            <a:ext cx="12192000" cy="1576823"/>
          </a:xfrm>
          <a:prstGeom prst="rect">
            <a:avLst/>
          </a:prstGeom>
          <a:solidFill>
            <a:srgbClr val="9C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BB757-8BA1-2CA7-36DE-EBC4ECAF1DCC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소감</a:t>
            </a:r>
            <a:endParaRPr kumimoji="1" lang="ko-KR" altLang="en-US" sz="600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80D8B-7915-BC07-3829-5235D6AD06F2}"/>
              </a:ext>
            </a:extLst>
          </p:cNvPr>
          <p:cNvSpPr txBox="1"/>
          <p:nvPr/>
        </p:nvSpPr>
        <p:spPr>
          <a:xfrm>
            <a:off x="7658448" y="3471630"/>
            <a:ext cx="2552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모두 수고했어요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치킨 먹으러 가요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~</a:t>
            </a:r>
            <a:endParaRPr kumimoji="1" lang="ko-KR" altLang="en-US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8DC8C-9B0B-EF80-B3A0-871A7984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714">
            <a:off x="2185827" y="1468871"/>
            <a:ext cx="1987407" cy="20985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93971E-5673-9D1E-40D0-CBD036C56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3718">
            <a:off x="10240223" y="5015285"/>
            <a:ext cx="2011734" cy="214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11CC9-854D-AEE8-7775-3E4F623E65A2}"/>
              </a:ext>
            </a:extLst>
          </p:cNvPr>
          <p:cNvSpPr txBox="1"/>
          <p:nvPr/>
        </p:nvSpPr>
        <p:spPr>
          <a:xfrm>
            <a:off x="3990865" y="1856913"/>
            <a:ext cx="5654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저에게는 너무나 어려운 것이 많은 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과제들의 연속이었지만 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팀원들이 있어서 잘 해낼 수 있었던 것 같습니다 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좋은 경험이었습니다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!</a:t>
            </a:r>
            <a:endParaRPr kumimoji="1" lang="ko-KR" altLang="en-US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C65322-3856-F720-1518-AD9455354020}"/>
              </a:ext>
            </a:extLst>
          </p:cNvPr>
          <p:cNvSpPr txBox="1"/>
          <p:nvPr/>
        </p:nvSpPr>
        <p:spPr>
          <a:xfrm>
            <a:off x="4431139" y="5546891"/>
            <a:ext cx="7369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  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평소 수업시간에 배웠던 내용들이 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</a:t>
            </a:r>
          </a:p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정확히 어떻게 쓰이는지 몰라 이해가 잘 가지 않았었는데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,</a:t>
            </a:r>
          </a:p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실제 프로그램을 개발하면서 객체지향이라는 것이 어떤 것인지 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조금이나마 느낄 수 있어 뜻 깊은 시간이었던 것 같습니다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endParaRPr kumimoji="1" lang="ko-KR" altLang="en-US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585E55-05C7-1E8F-B059-F71EA4C9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3575">
            <a:off x="189943" y="4176276"/>
            <a:ext cx="1848446" cy="1966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2CD9F-3BAA-8EBA-AF7E-D475E8443B56}"/>
              </a:ext>
            </a:extLst>
          </p:cNvPr>
          <p:cNvSpPr txBox="1"/>
          <p:nvPr/>
        </p:nvSpPr>
        <p:spPr>
          <a:xfrm>
            <a:off x="991427" y="4125991"/>
            <a:ext cx="6879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강의를 듣고 나서는 감이 전혀 잡히질 않아 힘들었습니다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                                   실습을 하면서 실제로 어떻게 쓰이는지 실질적으로</a:t>
            </a:r>
            <a:endParaRPr kumimoji="1" lang="en-US" altLang="ko-KR" sz="20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      알 수 있어 좋았습니다</a:t>
            </a:r>
            <a:r>
              <a:rPr kumimoji="1" lang="en-US" altLang="ko-KR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ko-KR" altLang="en-US" sz="20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하드캐리해준</a:t>
            </a:r>
            <a:r>
              <a:rPr kumimoji="1" lang="ko-KR" altLang="en-US" sz="2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팀원들 넘나 감사</a:t>
            </a:r>
          </a:p>
        </p:txBody>
      </p:sp>
    </p:spTree>
    <p:extLst>
      <p:ext uri="{BB962C8B-B14F-4D97-AF65-F5344CB8AC3E}">
        <p14:creationId xmlns:p14="http://schemas.microsoft.com/office/powerpoint/2010/main" val="317545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FEA70F-EFE4-5851-0C7E-1FF8DBFF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-3" y="0"/>
            <a:ext cx="1219200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83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BB757-8BA1-2CA7-36DE-EBC4ECAF1DCC}"/>
              </a:ext>
            </a:extLst>
          </p:cNvPr>
          <p:cNvSpPr txBox="1"/>
          <p:nvPr/>
        </p:nvSpPr>
        <p:spPr>
          <a:xfrm>
            <a:off x="5407229" y="2705724"/>
            <a:ext cx="53082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질의응답</a:t>
            </a:r>
            <a:endParaRPr kumimoji="1" lang="ko-KR" altLang="en-US" sz="1150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0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C3C5450-71DC-B2FF-DD9D-31F227A2F4EC}"/>
              </a:ext>
            </a:extLst>
          </p:cNvPr>
          <p:cNvSpPr/>
          <p:nvPr/>
        </p:nvSpPr>
        <p:spPr>
          <a:xfrm>
            <a:off x="152400" y="1223584"/>
            <a:ext cx="11887200" cy="4410831"/>
          </a:xfrm>
          <a:prstGeom prst="roundRect">
            <a:avLst>
              <a:gd name="adj" fmla="val 9304"/>
            </a:avLst>
          </a:prstGeom>
          <a:solidFill>
            <a:srgbClr val="FAFAFA"/>
          </a:solidFill>
          <a:ln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B18E6A5D-0775-CD5C-DD7C-A599BB100A6D}"/>
              </a:ext>
            </a:extLst>
          </p:cNvPr>
          <p:cNvSpPr/>
          <p:nvPr/>
        </p:nvSpPr>
        <p:spPr>
          <a:xfrm>
            <a:off x="138000" y="1190673"/>
            <a:ext cx="11916000" cy="7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4B8FF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spc="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BASIC PROJECT</a:t>
            </a:r>
            <a:endParaRPr kumimoji="1" lang="ko-KR" altLang="en-US" sz="3200" spc="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24E53-A9E4-063E-7622-A80D1AF060B1}"/>
              </a:ext>
            </a:extLst>
          </p:cNvPr>
          <p:cNvSpPr txBox="1"/>
          <p:nvPr/>
        </p:nvSpPr>
        <p:spPr>
          <a:xfrm>
            <a:off x="842073" y="2573868"/>
            <a:ext cx="27820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PIU</a:t>
            </a:r>
            <a:endParaRPr kumimoji="1" lang="ko-KR" altLang="en-US" sz="11000" spc="-15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059EA-9790-4640-A5BE-A01C1A2B91D0}"/>
              </a:ext>
            </a:extLst>
          </p:cNvPr>
          <p:cNvSpPr txBox="1"/>
          <p:nvPr/>
        </p:nvSpPr>
        <p:spPr>
          <a:xfrm>
            <a:off x="5495577" y="2573868"/>
            <a:ext cx="30804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0" spc="-3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ARP</a:t>
            </a:r>
            <a:endParaRPr kumimoji="1" lang="ko-KR" altLang="en-US" sz="11000" spc="-3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9" name="그래픽 8" descr="비행기 단색으로 채워진">
            <a:extLst>
              <a:ext uri="{FF2B5EF4-FFF2-40B4-BE49-F238E27FC236}">
                <a16:creationId xmlns:a16="http://schemas.microsoft.com/office/drawing/2014/main" id="{547E4038-5F49-E046-432F-92F86D689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95715" y="2732664"/>
            <a:ext cx="1308811" cy="1308811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DA172D9-9957-B067-0E19-5917F114F742}"/>
              </a:ext>
            </a:extLst>
          </p:cNvPr>
          <p:cNvCxnSpPr>
            <a:cxnSpLocks/>
          </p:cNvCxnSpPr>
          <p:nvPr/>
        </p:nvCxnSpPr>
        <p:spPr>
          <a:xfrm>
            <a:off x="9471378" y="1223584"/>
            <a:ext cx="0" cy="4326972"/>
          </a:xfrm>
          <a:prstGeom prst="line">
            <a:avLst/>
          </a:prstGeom>
          <a:ln w="41275">
            <a:solidFill>
              <a:schemeClr val="bg1">
                <a:lumMod val="75000"/>
                <a:alpha val="50104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20738B-A1A1-9B05-E274-F59031E7D76E}"/>
              </a:ext>
            </a:extLst>
          </p:cNvPr>
          <p:cNvSpPr txBox="1"/>
          <p:nvPr/>
        </p:nvSpPr>
        <p:spPr>
          <a:xfrm>
            <a:off x="10751255" y="4254611"/>
            <a:ext cx="99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유나래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최경수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허근주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박시윤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01105-FE71-09A7-22CF-35D2FFCB231E}"/>
              </a:ext>
            </a:extLst>
          </p:cNvPr>
          <p:cNvSpPr txBox="1"/>
          <p:nvPr/>
        </p:nvSpPr>
        <p:spPr>
          <a:xfrm>
            <a:off x="9718322" y="3594156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해외도조</a:t>
            </a:r>
            <a:endParaRPr kumimoji="1" lang="ko-KR" altLang="en-US" spc="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6A61E-04B9-72ED-DBA0-D8AF0581D3FA}"/>
              </a:ext>
            </a:extLst>
          </p:cNvPr>
          <p:cNvSpPr txBox="1"/>
          <p:nvPr/>
        </p:nvSpPr>
        <p:spPr>
          <a:xfrm>
            <a:off x="9722556" y="1396829"/>
            <a:ext cx="206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대덕인재개발원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EBEA3-0033-B3AB-B2D7-B7F057455795}"/>
              </a:ext>
            </a:extLst>
          </p:cNvPr>
          <p:cNvSpPr txBox="1"/>
          <p:nvPr/>
        </p:nvSpPr>
        <p:spPr>
          <a:xfrm>
            <a:off x="851623" y="4075258"/>
            <a:ext cx="13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2022.08.01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16EB2-1984-5DA6-3F88-D81CC1B5DC20}"/>
              </a:ext>
            </a:extLst>
          </p:cNvPr>
          <p:cNvSpPr txBox="1"/>
          <p:nvPr/>
        </p:nvSpPr>
        <p:spPr>
          <a:xfrm>
            <a:off x="5590832" y="4075258"/>
            <a:ext cx="13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2023.03.17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D3634FB-6D36-5E61-8875-E1DB43DC28F5}"/>
              </a:ext>
            </a:extLst>
          </p:cNvPr>
          <p:cNvCxnSpPr/>
          <p:nvPr/>
        </p:nvCxnSpPr>
        <p:spPr>
          <a:xfrm>
            <a:off x="9942689" y="4030010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D71D7A-F7A7-1349-9246-FBFDFCDE85BE}"/>
              </a:ext>
            </a:extLst>
          </p:cNvPr>
          <p:cNvSpPr txBox="1"/>
          <p:nvPr/>
        </p:nvSpPr>
        <p:spPr>
          <a:xfrm>
            <a:off x="646293" y="5212002"/>
            <a:ext cx="811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[K-Digital Training]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전자정부 표준 프레임워크 기반 풀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스택 개발자 양성과정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기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5E16803-5663-031D-7713-846AB911D828}"/>
              </a:ext>
            </a:extLst>
          </p:cNvPr>
          <p:cNvCxnSpPr>
            <a:cxnSpLocks/>
          </p:cNvCxnSpPr>
          <p:nvPr/>
        </p:nvCxnSpPr>
        <p:spPr>
          <a:xfrm>
            <a:off x="970844" y="4030010"/>
            <a:ext cx="75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4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81F011-DD38-0292-91D0-D6CDAFE4A06D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531509-9C6F-118A-208C-E21AEB546576}"/>
              </a:ext>
            </a:extLst>
          </p:cNvPr>
          <p:cNvSpPr/>
          <p:nvPr/>
        </p:nvSpPr>
        <p:spPr>
          <a:xfrm>
            <a:off x="10295467" y="0"/>
            <a:ext cx="1896531" cy="6858001"/>
          </a:xfrm>
          <a:prstGeom prst="rect">
            <a:avLst/>
          </a:prstGeom>
          <a:solidFill>
            <a:srgbClr val="BFE8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D9617E-7DFB-EE5B-30DF-052CCFC4B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5286"/>
                    </a14:imgEffect>
                    <a14:imgEffect>
                      <a14:saturation sat="98000"/>
                    </a14:imgEffect>
                    <a14:imgEffect>
                      <a14:brightnessContrast bright="26000" contrast="39000"/>
                    </a14:imgEffect>
                  </a14:imgLayer>
                </a14:imgProps>
              </a:ext>
            </a:extLst>
          </a:blip>
          <a:srcRect l="14005" r="54829"/>
          <a:stretch/>
        </p:blipFill>
        <p:spPr>
          <a:xfrm>
            <a:off x="6953955" y="-1"/>
            <a:ext cx="3206045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B64DA1-E82E-8FC1-F07F-D4AA852AEC63}"/>
              </a:ext>
            </a:extLst>
          </p:cNvPr>
          <p:cNvSpPr/>
          <p:nvPr/>
        </p:nvSpPr>
        <p:spPr>
          <a:xfrm>
            <a:off x="1586089" y="643467"/>
            <a:ext cx="3781777" cy="1411111"/>
          </a:xfrm>
          <a:prstGeom prst="rect">
            <a:avLst/>
          </a:prstGeom>
          <a:solidFill>
            <a:srgbClr val="FBFBFB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0" spc="600" dirty="0">
                <a:solidFill>
                  <a:srgbClr val="21497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  <a:endParaRPr kumimoji="1" lang="ko-KR" altLang="en-US" sz="8000" spc="600" dirty="0">
              <a:solidFill>
                <a:srgbClr val="21497F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F4CA1A8-CB3B-0357-4475-0CF22B60C5F6}"/>
              </a:ext>
            </a:extLst>
          </p:cNvPr>
          <p:cNvCxnSpPr/>
          <p:nvPr/>
        </p:nvCxnSpPr>
        <p:spPr>
          <a:xfrm>
            <a:off x="1586089" y="2043289"/>
            <a:ext cx="3753555" cy="0"/>
          </a:xfrm>
          <a:prstGeom prst="line">
            <a:avLst/>
          </a:prstGeom>
          <a:ln w="12700">
            <a:solidFill>
              <a:srgbClr val="80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3B8681-68D1-E2A9-AF9D-D5333CE4D4B7}"/>
              </a:ext>
            </a:extLst>
          </p:cNvPr>
          <p:cNvSpPr txBox="1"/>
          <p:nvPr/>
        </p:nvSpPr>
        <p:spPr>
          <a:xfrm>
            <a:off x="1586089" y="2875340"/>
            <a:ext cx="3753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</a:t>
            </a:r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E-R Diagram</a:t>
            </a: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메뉴 구성도</a:t>
            </a:r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프로세스</a:t>
            </a:r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프로그램 시연</a:t>
            </a:r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endParaRPr kumimoji="1" lang="en-US" altLang="ko-KR" b="1" dirty="0">
              <a:solidFill>
                <a:srgbClr val="21497F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b="1" dirty="0">
                <a:solidFill>
                  <a:srgbClr val="21497F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소감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B3BD9-E5A6-1B95-16A3-79BFD986E61E}"/>
              </a:ext>
            </a:extLst>
          </p:cNvPr>
          <p:cNvSpPr txBox="1"/>
          <p:nvPr/>
        </p:nvSpPr>
        <p:spPr>
          <a:xfrm>
            <a:off x="2032000" y="2875340"/>
            <a:ext cx="654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1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2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4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5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</a:p>
          <a:p>
            <a:pPr algn="ctr"/>
            <a:endParaRPr kumimoji="1" lang="en-US" altLang="ko-KR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6</a:t>
            </a:r>
            <a:r>
              <a:rPr kumimoji="1" lang="ko-KR" altLang="en-US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1C3D69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]</a:t>
            </a:r>
            <a:endParaRPr kumimoji="1" lang="ko-KR" altLang="en-US" dirty="0">
              <a:solidFill>
                <a:srgbClr val="1C3D69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8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96C6C3-F207-D4F0-D815-62E89C15E725}"/>
              </a:ext>
            </a:extLst>
          </p:cNvPr>
          <p:cNvSpPr/>
          <p:nvPr/>
        </p:nvSpPr>
        <p:spPr>
          <a:xfrm>
            <a:off x="0" y="14855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1" y="1618025"/>
            <a:ext cx="12191999" cy="5254830"/>
          </a:xfrm>
          <a:prstGeom prst="rect">
            <a:avLst/>
          </a:prstGeom>
          <a:solidFill>
            <a:srgbClr val="B5D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2AE54-2B96-1400-3135-4973D6996E15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3B2DA-323F-A46F-0AC2-747CC267EE68}"/>
              </a:ext>
            </a:extLst>
          </p:cNvPr>
          <p:cNvSpPr txBox="1"/>
          <p:nvPr/>
        </p:nvSpPr>
        <p:spPr>
          <a:xfrm>
            <a:off x="4362200" y="1938364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  <p:sp>
        <p:nvSpPr>
          <p:cNvPr id="2" name="호 1">
            <a:extLst>
              <a:ext uri="{FF2B5EF4-FFF2-40B4-BE49-F238E27FC236}">
                <a16:creationId xmlns:a16="http://schemas.microsoft.com/office/drawing/2014/main" id="{22853C25-46BA-3D24-E7C8-614E87B86FC7}"/>
              </a:ext>
            </a:extLst>
          </p:cNvPr>
          <p:cNvSpPr/>
          <p:nvPr/>
        </p:nvSpPr>
        <p:spPr>
          <a:xfrm>
            <a:off x="-3101934" y="4013213"/>
            <a:ext cx="6203868" cy="5878932"/>
          </a:xfrm>
          <a:custGeom>
            <a:avLst/>
            <a:gdLst>
              <a:gd name="connsiteX0" fmla="*/ 3101934 w 6203868"/>
              <a:gd name="connsiteY0" fmla="*/ 0 h 5878932"/>
              <a:gd name="connsiteX1" fmla="*/ 6203868 w 6203868"/>
              <a:gd name="connsiteY1" fmla="*/ 2939466 h 5878932"/>
              <a:gd name="connsiteX2" fmla="*/ 5624840 w 6203868"/>
              <a:gd name="connsiteY2" fmla="*/ 2939466 h 5878932"/>
              <a:gd name="connsiteX3" fmla="*/ 5138871 w 6203868"/>
              <a:gd name="connsiteY3" fmla="*/ 2939466 h 5878932"/>
              <a:gd name="connsiteX4" fmla="*/ 4683920 w 6203868"/>
              <a:gd name="connsiteY4" fmla="*/ 2939466 h 5878932"/>
              <a:gd name="connsiteX5" fmla="*/ 4135912 w 6203868"/>
              <a:gd name="connsiteY5" fmla="*/ 2939466 h 5878932"/>
              <a:gd name="connsiteX6" fmla="*/ 3649942 w 6203868"/>
              <a:gd name="connsiteY6" fmla="*/ 2939466 h 5878932"/>
              <a:gd name="connsiteX7" fmla="*/ 3101934 w 6203868"/>
              <a:gd name="connsiteY7" fmla="*/ 2939466 h 5878932"/>
              <a:gd name="connsiteX8" fmla="*/ 3101934 w 6203868"/>
              <a:gd name="connsiteY8" fmla="*/ 2410362 h 5878932"/>
              <a:gd name="connsiteX9" fmla="*/ 3101934 w 6203868"/>
              <a:gd name="connsiteY9" fmla="*/ 1822469 h 5878932"/>
              <a:gd name="connsiteX10" fmla="*/ 3101934 w 6203868"/>
              <a:gd name="connsiteY10" fmla="*/ 1175786 h 5878932"/>
              <a:gd name="connsiteX11" fmla="*/ 3101934 w 6203868"/>
              <a:gd name="connsiteY11" fmla="*/ 617288 h 5878932"/>
              <a:gd name="connsiteX12" fmla="*/ 3101934 w 6203868"/>
              <a:gd name="connsiteY12" fmla="*/ 0 h 5878932"/>
              <a:gd name="connsiteX0" fmla="*/ 3101934 w 6203868"/>
              <a:gd name="connsiteY0" fmla="*/ 0 h 5878932"/>
              <a:gd name="connsiteX1" fmla="*/ 6203868 w 6203868"/>
              <a:gd name="connsiteY1" fmla="*/ 2939466 h 587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03868" h="5878932" stroke="0" extrusionOk="0">
                <a:moveTo>
                  <a:pt x="3101934" y="0"/>
                </a:moveTo>
                <a:cubicBezTo>
                  <a:pt x="4547550" y="-165022"/>
                  <a:pt x="6139902" y="1340052"/>
                  <a:pt x="6203868" y="2939466"/>
                </a:cubicBezTo>
                <a:cubicBezTo>
                  <a:pt x="6015411" y="2965868"/>
                  <a:pt x="5833858" y="2908829"/>
                  <a:pt x="5624840" y="2939466"/>
                </a:cubicBezTo>
                <a:cubicBezTo>
                  <a:pt x="5415822" y="2970103"/>
                  <a:pt x="5326961" y="2937449"/>
                  <a:pt x="5138871" y="2939466"/>
                </a:cubicBezTo>
                <a:cubicBezTo>
                  <a:pt x="4950781" y="2941483"/>
                  <a:pt x="4867514" y="2928746"/>
                  <a:pt x="4683920" y="2939466"/>
                </a:cubicBezTo>
                <a:cubicBezTo>
                  <a:pt x="4500326" y="2950186"/>
                  <a:pt x="4375731" y="2883007"/>
                  <a:pt x="4135912" y="2939466"/>
                </a:cubicBezTo>
                <a:cubicBezTo>
                  <a:pt x="3896093" y="2995925"/>
                  <a:pt x="3841096" y="2928501"/>
                  <a:pt x="3649942" y="2939466"/>
                </a:cubicBezTo>
                <a:cubicBezTo>
                  <a:pt x="3458788" y="2950431"/>
                  <a:pt x="3311710" y="2901827"/>
                  <a:pt x="3101934" y="2939466"/>
                </a:cubicBezTo>
                <a:cubicBezTo>
                  <a:pt x="3098223" y="2698749"/>
                  <a:pt x="3113159" y="2543110"/>
                  <a:pt x="3101934" y="2410362"/>
                </a:cubicBezTo>
                <a:cubicBezTo>
                  <a:pt x="3090709" y="2277614"/>
                  <a:pt x="3127728" y="2002922"/>
                  <a:pt x="3101934" y="1822469"/>
                </a:cubicBezTo>
                <a:cubicBezTo>
                  <a:pt x="3076140" y="1642016"/>
                  <a:pt x="3139935" y="1381429"/>
                  <a:pt x="3101934" y="1175786"/>
                </a:cubicBezTo>
                <a:cubicBezTo>
                  <a:pt x="3063933" y="970143"/>
                  <a:pt x="3146706" y="844513"/>
                  <a:pt x="3101934" y="617288"/>
                </a:cubicBezTo>
                <a:cubicBezTo>
                  <a:pt x="3057162" y="390063"/>
                  <a:pt x="3123144" y="217959"/>
                  <a:pt x="3101934" y="0"/>
                </a:cubicBezTo>
                <a:close/>
              </a:path>
              <a:path w="6203868" h="5878932" fill="none" extrusionOk="0">
                <a:moveTo>
                  <a:pt x="3101934" y="0"/>
                </a:moveTo>
                <a:cubicBezTo>
                  <a:pt x="4911777" y="-120034"/>
                  <a:pt x="6147384" y="1294209"/>
                  <a:pt x="6203868" y="2939466"/>
                </a:cubicBezTo>
              </a:path>
              <a:path w="6203868" h="5878932" fill="none" stroke="0" extrusionOk="0">
                <a:moveTo>
                  <a:pt x="3101934" y="0"/>
                </a:moveTo>
                <a:cubicBezTo>
                  <a:pt x="4930605" y="-74488"/>
                  <a:pt x="5942449" y="1249156"/>
                  <a:pt x="6203868" y="2939466"/>
                </a:cubicBezTo>
              </a:path>
            </a:pathLst>
          </a:custGeom>
          <a:ln w="31750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217641">
            <a:off x="1628552" y="4336711"/>
            <a:ext cx="930923" cy="93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7687-4133-6612-80E7-2435D54AB17F}"/>
              </a:ext>
            </a:extLst>
          </p:cNvPr>
          <p:cNvSpPr txBox="1"/>
          <p:nvPr/>
        </p:nvSpPr>
        <p:spPr>
          <a:xfrm>
            <a:off x="4488873" y="3107915"/>
            <a:ext cx="719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전염병 방역완화로 항공편이 늘어나고 해외여행인구 증가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04C64-BF44-7C58-7BBD-17E6001BF05D}"/>
              </a:ext>
            </a:extLst>
          </p:cNvPr>
          <p:cNvSpPr txBox="1"/>
          <p:nvPr/>
        </p:nvSpPr>
        <p:spPr>
          <a:xfrm>
            <a:off x="4488873" y="3874961"/>
            <a:ext cx="745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해외여행을 원하는 팀원이 많아 항공권 검색을 자주 했음</a:t>
            </a:r>
            <a:endParaRPr lang="ko-KR" altLang="en-US" sz="2400" b="1" i="0" strike="noStrike" dirty="0">
              <a:solidFill>
                <a:schemeClr val="bg1"/>
              </a:solidFill>
              <a:effectLst/>
              <a:latin typeface="YiSunShin Dotum M" panose="02020603020101020101" pitchFamily="18" charset="-127"/>
              <a:ea typeface="YiSunShin Dotum M" panose="02020603020101020101" pitchFamily="18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6C6E5-557F-FE9E-5156-23EB4A5AFAC5}"/>
              </a:ext>
            </a:extLst>
          </p:cNvPr>
          <p:cNvSpPr txBox="1"/>
          <p:nvPr/>
        </p:nvSpPr>
        <p:spPr>
          <a:xfrm>
            <a:off x="4488873" y="4653369"/>
            <a:ext cx="6203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항공권 예약 시스템의 알고리즘과 구조를 이해하고</a:t>
            </a:r>
            <a:r>
              <a:rPr kumimoji="1" lang="en-US" altLang="ko-KR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수학했던 내용을 실현하는 데 적합 </a:t>
            </a:r>
          </a:p>
        </p:txBody>
      </p:sp>
    </p:spTree>
    <p:extLst>
      <p:ext uri="{BB962C8B-B14F-4D97-AF65-F5344CB8AC3E}">
        <p14:creationId xmlns:p14="http://schemas.microsoft.com/office/powerpoint/2010/main" val="340758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E68B00-7604-F198-F754-8993CE308E58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0" y="2529443"/>
            <a:ext cx="7932717" cy="3253839"/>
          </a:xfrm>
          <a:prstGeom prst="rect">
            <a:avLst/>
          </a:prstGeom>
          <a:solidFill>
            <a:srgbClr val="B2D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79831-3673-1A1A-4BD8-06F331FF9CE6}"/>
              </a:ext>
            </a:extLst>
          </p:cNvPr>
          <p:cNvSpPr txBox="1"/>
          <p:nvPr/>
        </p:nvSpPr>
        <p:spPr>
          <a:xfrm>
            <a:off x="5247950" y="2932609"/>
            <a:ext cx="258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관리</a:t>
            </a:r>
            <a:r>
              <a:rPr kumimoji="1" lang="en-US" altLang="ko-KR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편의성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1B17A-CB63-2292-2233-07362A23DA88}"/>
              </a:ext>
            </a:extLst>
          </p:cNvPr>
          <p:cNvSpPr txBox="1"/>
          <p:nvPr/>
        </p:nvSpPr>
        <p:spPr>
          <a:xfrm>
            <a:off x="5247949" y="3354451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업무분장 완화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A3392-D9CC-0C43-A137-68BBE5C2CBA3}"/>
              </a:ext>
            </a:extLst>
          </p:cNvPr>
          <p:cNvSpPr txBox="1"/>
          <p:nvPr/>
        </p:nvSpPr>
        <p:spPr>
          <a:xfrm>
            <a:off x="5247951" y="4255219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부적 경험 해소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BF42B-1FBE-9689-3F11-AB5FA40D1339}"/>
              </a:ext>
            </a:extLst>
          </p:cNvPr>
          <p:cNvSpPr txBox="1"/>
          <p:nvPr/>
        </p:nvSpPr>
        <p:spPr>
          <a:xfrm>
            <a:off x="5247950" y="4666781"/>
            <a:ext cx="258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이용 편의성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75076-9EE6-9A7C-465D-0649949AF624}"/>
              </a:ext>
            </a:extLst>
          </p:cNvPr>
          <p:cNvSpPr txBox="1"/>
          <p:nvPr/>
        </p:nvSpPr>
        <p:spPr>
          <a:xfrm>
            <a:off x="5247950" y="5066891"/>
            <a:ext cx="244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가격 경쟁력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A0109-807A-B816-6AC5-17728655DA34}"/>
              </a:ext>
            </a:extLst>
          </p:cNvPr>
          <p:cNvSpPr txBox="1"/>
          <p:nvPr/>
        </p:nvSpPr>
        <p:spPr>
          <a:xfrm>
            <a:off x="239014" y="3406352"/>
            <a:ext cx="255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증가하는 여행 추세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105E3-89B4-4F42-D59F-1384B946C56F}"/>
              </a:ext>
            </a:extLst>
          </p:cNvPr>
          <p:cNvSpPr txBox="1"/>
          <p:nvPr/>
        </p:nvSpPr>
        <p:spPr>
          <a:xfrm>
            <a:off x="239014" y="3921150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복잡한 항공권 예약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31714B-CA18-694A-F5F7-2FD35FA700A2}"/>
              </a:ext>
            </a:extLst>
          </p:cNvPr>
          <p:cNvSpPr txBox="1"/>
          <p:nvPr/>
        </p:nvSpPr>
        <p:spPr>
          <a:xfrm>
            <a:off x="239014" y="4435948"/>
            <a:ext cx="320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찾아 보기 힘든 예약내역</a:t>
            </a:r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51564" y="3625107"/>
            <a:ext cx="930923" cy="9309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8119364-376A-03AF-2CA7-79FB2FDD6B40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D9C7A7-ADA3-817C-5AEA-50DF1A636552}"/>
              </a:ext>
            </a:extLst>
          </p:cNvPr>
          <p:cNvSpPr txBox="1"/>
          <p:nvPr/>
        </p:nvSpPr>
        <p:spPr>
          <a:xfrm>
            <a:off x="4362199" y="1201435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B108BEC-8528-2149-A1CB-055F13F45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86"/>
          <a:stretch/>
        </p:blipFill>
        <p:spPr>
          <a:xfrm>
            <a:off x="8217687" y="2529443"/>
            <a:ext cx="3974313" cy="32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9B560B-6600-0D51-1467-5523BF7C528E}"/>
              </a:ext>
            </a:extLst>
          </p:cNvPr>
          <p:cNvSpPr/>
          <p:nvPr/>
        </p:nvSpPr>
        <p:spPr>
          <a:xfrm>
            <a:off x="0" y="2032432"/>
            <a:ext cx="12191999" cy="4825567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75076-9EE6-9A7C-465D-0649949AF624}"/>
              </a:ext>
            </a:extLst>
          </p:cNvPr>
          <p:cNvSpPr txBox="1"/>
          <p:nvPr/>
        </p:nvSpPr>
        <p:spPr>
          <a:xfrm>
            <a:off x="1237997" y="4777777"/>
            <a:ext cx="97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예약 관련 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업무를하고</a:t>
            </a:r>
            <a:r>
              <a:rPr kumimoji="1" lang="ko-KR" altLang="en-US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자 하는 인원은 회원가입 후 로그인하여</a:t>
            </a:r>
            <a:r>
              <a:rPr kumimoji="1" lang="en-US" altLang="ko-KR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kumimoji="1" lang="ko-KR" altLang="en-US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각종 예약 서비스를 이용할 수 있다</a:t>
            </a:r>
            <a:r>
              <a:rPr kumimoji="1" lang="en-US" altLang="ko-KR" sz="28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.</a:t>
            </a:r>
            <a:endParaRPr kumimoji="1" lang="ko-KR" altLang="en-US" sz="28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24" name="그래픽 23" descr="비행기 단색으로 채워진">
            <a:extLst>
              <a:ext uri="{FF2B5EF4-FFF2-40B4-BE49-F238E27FC236}">
                <a16:creationId xmlns:a16="http://schemas.microsoft.com/office/drawing/2014/main" id="{F0D1AB6E-2196-DC7B-2BC6-78D6978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630535" y="2969331"/>
            <a:ext cx="930923" cy="9309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3441863" y="418507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4986F-2DE3-DE1E-6A0B-E6A7FE86A544}"/>
              </a:ext>
            </a:extLst>
          </p:cNvPr>
          <p:cNvSpPr txBox="1"/>
          <p:nvPr/>
        </p:nvSpPr>
        <p:spPr>
          <a:xfrm>
            <a:off x="4362199" y="1201435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단일 공항 출발 시스템</a:t>
            </a:r>
          </a:p>
        </p:txBody>
      </p:sp>
    </p:spTree>
    <p:extLst>
      <p:ext uri="{BB962C8B-B14F-4D97-AF65-F5344CB8AC3E}">
        <p14:creationId xmlns:p14="http://schemas.microsoft.com/office/powerpoint/2010/main" val="25999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8F0B-E6FD-5F7D-DDBE-EEAFC2C9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1" b="1819"/>
          <a:stretch/>
        </p:blipFill>
        <p:spPr>
          <a:xfrm>
            <a:off x="1661955" y="0"/>
            <a:ext cx="8868086" cy="68416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5221771" y="4954881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E-R Diagram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E9D90-17A4-5378-86A8-B685FB2DAD6C}"/>
              </a:ext>
            </a:extLst>
          </p:cNvPr>
          <p:cNvSpPr txBox="1"/>
          <p:nvPr/>
        </p:nvSpPr>
        <p:spPr>
          <a:xfrm>
            <a:off x="7014944" y="5790560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187469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81FEB-4ECA-22C4-459B-E2CBCF071F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451D2-C3FD-931C-2109-A82BE12E3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0" b="2511"/>
          <a:stretch/>
        </p:blipFill>
        <p:spPr>
          <a:xfrm>
            <a:off x="1585634" y="0"/>
            <a:ext cx="9020731" cy="68579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D4172-89A1-BFEF-F9E9-6B4560F4042E}"/>
              </a:ext>
            </a:extLst>
          </p:cNvPr>
          <p:cNvSpPr txBox="1"/>
          <p:nvPr/>
        </p:nvSpPr>
        <p:spPr>
          <a:xfrm>
            <a:off x="5221771" y="4954881"/>
            <a:ext cx="530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E-R Diagram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E9D90-17A4-5378-86A8-B685FB2DAD6C}"/>
              </a:ext>
            </a:extLst>
          </p:cNvPr>
          <p:cNvSpPr txBox="1"/>
          <p:nvPr/>
        </p:nvSpPr>
        <p:spPr>
          <a:xfrm>
            <a:off x="7014944" y="5790560"/>
            <a:ext cx="346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21497F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47251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1A7809-FFB8-DAC1-E5E8-E7A5A63A26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0FBAB3-E52D-FF0C-A20D-DCCE694019AA}"/>
              </a:ext>
            </a:extLst>
          </p:cNvPr>
          <p:cNvSpPr/>
          <p:nvPr/>
        </p:nvSpPr>
        <p:spPr>
          <a:xfrm>
            <a:off x="2968831" y="0"/>
            <a:ext cx="9223168" cy="6857999"/>
          </a:xfrm>
          <a:prstGeom prst="rect">
            <a:avLst/>
          </a:prstGeom>
          <a:solidFill>
            <a:srgbClr val="ABD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426BF322-9C7A-6A15-6F58-BEE18D10E385}"/>
              </a:ext>
            </a:extLst>
          </p:cNvPr>
          <p:cNvSpPr>
            <a:spLocks/>
          </p:cNvSpPr>
          <p:nvPr/>
        </p:nvSpPr>
        <p:spPr bwMode="auto">
          <a:xfrm>
            <a:off x="3273920" y="868775"/>
            <a:ext cx="1655763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  <a:softEdge rad="12700"/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2A65576-443D-8B97-E432-1CD1A79B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2380075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 가입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BE8423D5-A416-C06A-C294-D15F4DB9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5188362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아이디 찾기</a:t>
            </a: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A568FB27-5578-1A9C-1D3F-22F5D02D6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920" y="5693187"/>
            <a:ext cx="1655763" cy="431800"/>
          </a:xfrm>
          <a:prstGeom prst="roundRect">
            <a:avLst>
              <a:gd name="adj" fmla="val 366"/>
            </a:avLst>
          </a:prstGeom>
          <a:solidFill>
            <a:srgbClr val="F9C9BC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비밀번호 찾기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319D4A4D-E891-06C7-DFD3-737FA623A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5693187"/>
            <a:ext cx="648017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 메뉴</a:t>
            </a: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92AEDAA9-83E9-C292-3B02-E6D9E0A5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 약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7D37E0F2-BA2F-67AD-B62F-CD7D76BB3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70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확인</a:t>
            </a:r>
          </a:p>
        </p:txBody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A46E3922-0752-73F0-496A-F63469842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45" y="1408525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 sz="160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취소</a:t>
            </a:r>
          </a:p>
        </p:txBody>
      </p:sp>
      <p:sp>
        <p:nvSpPr>
          <p:cNvPr id="24" name="AutoShape 10">
            <a:extLst>
              <a:ext uri="{FF2B5EF4-FFF2-40B4-BE49-F238E27FC236}">
                <a16:creationId xmlns:a16="http://schemas.microsoft.com/office/drawing/2014/main" id="{926B51CF-549D-3113-59D8-7EE75DA1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4396200"/>
            <a:ext cx="201612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완료</a:t>
            </a:r>
          </a:p>
        </p:txBody>
      </p:sp>
      <p:sp>
        <p:nvSpPr>
          <p:cNvPr id="25" name="AutoShape 11">
            <a:extLst>
              <a:ext uri="{FF2B5EF4-FFF2-40B4-BE49-F238E27FC236}">
                <a16:creationId xmlns:a16="http://schemas.microsoft.com/office/drawing/2014/main" id="{5B2FADFC-3C98-9B2D-2F8F-6A296E9B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868775"/>
            <a:ext cx="6480175" cy="431800"/>
          </a:xfrm>
          <a:prstGeom prst="roundRect">
            <a:avLst>
              <a:gd name="adj" fmla="val 366"/>
            </a:avLst>
          </a:prstGeom>
          <a:solidFill>
            <a:srgbClr val="9591D0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ko-KR" altLang="ko-KR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 원</a:t>
            </a:r>
          </a:p>
        </p:txBody>
      </p:sp>
      <p:cxnSp>
        <p:nvCxnSpPr>
          <p:cNvPr id="26" name="AutoShape 12">
            <a:extLst>
              <a:ext uri="{FF2B5EF4-FFF2-40B4-BE49-F238E27FC236}">
                <a16:creationId xmlns:a16="http://schemas.microsoft.com/office/drawing/2014/main" id="{C092ACC5-73E4-6E31-3695-59867DDC76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41558" y="1084675"/>
            <a:ext cx="504825" cy="1587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AutoShape 13">
            <a:extLst>
              <a:ext uri="{FF2B5EF4-FFF2-40B4-BE49-F238E27FC236}">
                <a16:creationId xmlns:a16="http://schemas.microsoft.com/office/drawing/2014/main" id="{FA47387F-A8D9-00CB-4E36-4FFB3BAA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4864512"/>
            <a:ext cx="2016125" cy="431800"/>
          </a:xfrm>
          <a:prstGeom prst="roundRect">
            <a:avLst>
              <a:gd name="adj" fmla="val 36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288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예약 목록 확인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515E2AE6-63E1-FA0C-9775-47DAC80D4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920" y="1876837"/>
            <a:ext cx="2016125" cy="2124075"/>
          </a:xfrm>
          <a:prstGeom prst="roundRect">
            <a:avLst>
              <a:gd name="adj" fmla="val 79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도착지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날짜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탑승자 수 입력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항공편 선택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좌석 선택</a:t>
            </a:r>
          </a:p>
        </p:txBody>
      </p:sp>
      <p:sp>
        <p:nvSpPr>
          <p:cNvPr id="29" name="AutoShape 15">
            <a:extLst>
              <a:ext uri="{FF2B5EF4-FFF2-40B4-BE49-F238E27FC236}">
                <a16:creationId xmlns:a16="http://schemas.microsoft.com/office/drawing/2014/main" id="{FF37A36F-A75A-2DF7-093E-2620BD5B1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45" y="1876837"/>
            <a:ext cx="2016125" cy="1439863"/>
          </a:xfrm>
          <a:prstGeom prst="roundRect">
            <a:avLst>
              <a:gd name="adj" fmla="val 10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예약 내역 목록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취소 항공편 입력</a:t>
            </a:r>
          </a:p>
        </p:txBody>
      </p:sp>
      <p:sp>
        <p:nvSpPr>
          <p:cNvPr id="30" name="AutoShape 16">
            <a:extLst>
              <a:ext uri="{FF2B5EF4-FFF2-40B4-BE49-F238E27FC236}">
                <a16:creationId xmlns:a16="http://schemas.microsoft.com/office/drawing/2014/main" id="{409BBCEB-1E84-3495-D804-C8045DB6C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70" y="1876837"/>
            <a:ext cx="2016125" cy="1439863"/>
          </a:xfrm>
          <a:prstGeom prst="roundRect">
            <a:avLst>
              <a:gd name="adj" fmla="val 106"/>
            </a:avLst>
          </a:prstGeom>
          <a:solidFill>
            <a:srgbClr val="EEEEEE"/>
          </a:solidFill>
          <a:ln w="9525" cap="rnd">
            <a:noFill/>
            <a:round/>
            <a:headEnd/>
            <a:tailEnd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307975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예약 내역 목록</a:t>
            </a:r>
          </a:p>
          <a:p>
            <a:pPr>
              <a:lnSpc>
                <a:spcPct val="102000"/>
              </a:lnSpc>
              <a:spcBef>
                <a:spcPts val="725"/>
              </a:spcBef>
              <a:spcAft>
                <a:spcPts val="288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세부 내역 확인</a:t>
            </a:r>
          </a:p>
        </p:txBody>
      </p:sp>
      <p:sp>
        <p:nvSpPr>
          <p:cNvPr id="31" name="AutoShape 17">
            <a:extLst>
              <a:ext uri="{FF2B5EF4-FFF2-40B4-BE49-F238E27FC236}">
                <a16:creationId xmlns:a16="http://schemas.microsoft.com/office/drawing/2014/main" id="{CFE07980-6E0B-F3EF-FD2F-AF555BFB5F8D}"/>
              </a:ext>
            </a:extLst>
          </p:cNvPr>
          <p:cNvSpPr>
            <a:spLocks/>
          </p:cNvSpPr>
          <p:nvPr/>
        </p:nvSpPr>
        <p:spPr bwMode="auto">
          <a:xfrm>
            <a:off x="3273920" y="1337087"/>
            <a:ext cx="1655763" cy="900113"/>
          </a:xfrm>
          <a:prstGeom prst="roundRect">
            <a:avLst>
              <a:gd name="adj" fmla="val 176"/>
            </a:avLst>
          </a:prstGeom>
          <a:solidFill>
            <a:srgbClr val="EEEEEE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215900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0200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en-US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아이디</a:t>
            </a:r>
            <a:endParaRPr lang="ko-KR" altLang="ko-KR" sz="1600" dirty="0">
              <a:solidFill>
                <a:srgbClr val="11111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>
              <a:lnSpc>
                <a:spcPct val="10200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비밀번호</a:t>
            </a:r>
          </a:p>
        </p:txBody>
      </p:sp>
      <p:sp>
        <p:nvSpPr>
          <p:cNvPr id="32" name="AutoShape 18">
            <a:extLst>
              <a:ext uri="{FF2B5EF4-FFF2-40B4-BE49-F238E27FC236}">
                <a16:creationId xmlns:a16="http://schemas.microsoft.com/office/drawing/2014/main" id="{79647088-AE3E-5CD0-5ADC-441D3E9A3ED8}"/>
              </a:ext>
            </a:extLst>
          </p:cNvPr>
          <p:cNvSpPr>
            <a:spLocks/>
          </p:cNvSpPr>
          <p:nvPr/>
        </p:nvSpPr>
        <p:spPr bwMode="auto">
          <a:xfrm>
            <a:off x="3273920" y="2848387"/>
            <a:ext cx="1655763" cy="2195513"/>
          </a:xfrm>
          <a:prstGeom prst="roundRect">
            <a:avLst>
              <a:gd name="adj" fmla="val 93"/>
            </a:avLst>
          </a:prstGeom>
          <a:solidFill>
            <a:srgbClr val="EEEEEE"/>
          </a:solidFill>
          <a:ln w="9525" cap="rnd">
            <a:noFill/>
            <a:round/>
            <a:headEnd type="triangle" w="med" len="med"/>
            <a:tailEnd type="triangle" w="med" len="med"/>
          </a:ln>
          <a:effectLst>
            <a:outerShdw dist="25400" dir="2700000" algn="tl" rotWithShape="0">
              <a:srgbClr val="808080"/>
            </a:outerShdw>
          </a:effectLst>
        </p:spPr>
        <p:txBody>
          <a:bodyPr lIns="90000" tIns="45000" rIns="90000" bIns="45000" anchor="ctr"/>
          <a:lstStyle>
            <a:lvl1pPr marL="215900" indent="-215900"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아이디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비밀번호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이름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생년월일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계좌번호</a:t>
            </a:r>
          </a:p>
          <a:p>
            <a:pPr>
              <a:lnSpc>
                <a:spcPts val="880"/>
              </a:lnSpc>
              <a:spcBef>
                <a:spcPts val="875"/>
              </a:spcBef>
              <a:spcAft>
                <a:spcPts val="875"/>
              </a:spcAft>
              <a:buSzPct val="45000"/>
              <a:buFont typeface="Wingdings" pitchFamily="2" charset="2"/>
              <a:buChar char=""/>
            </a:pPr>
            <a:r>
              <a:rPr lang="ko-KR" altLang="ko-KR" sz="1600" dirty="0">
                <a:solidFill>
                  <a:srgbClr val="11111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은행</a:t>
            </a:r>
          </a:p>
        </p:txBody>
      </p:sp>
      <p:cxnSp>
        <p:nvCxnSpPr>
          <p:cNvPr id="33" name="AutoShape 19">
            <a:extLst>
              <a:ext uri="{FF2B5EF4-FFF2-40B4-BE49-F238E27FC236}">
                <a16:creationId xmlns:a16="http://schemas.microsoft.com/office/drawing/2014/main" id="{731328CA-20B9-31B7-D486-578046EA10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40983" y="4012787"/>
            <a:ext cx="1587" cy="396875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20">
            <a:extLst>
              <a:ext uri="{FF2B5EF4-FFF2-40B4-BE49-F238E27FC236}">
                <a16:creationId xmlns:a16="http://schemas.microsoft.com/office/drawing/2014/main" id="{EE6D45EA-3E7F-173F-790D-2C9CB3D84E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40983" y="5308187"/>
            <a:ext cx="1587" cy="341313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21">
            <a:extLst>
              <a:ext uri="{FF2B5EF4-FFF2-40B4-BE49-F238E27FC236}">
                <a16:creationId xmlns:a16="http://schemas.microsoft.com/office/drawing/2014/main" id="{876B0186-9DCC-CEAA-3836-99C7EE4B83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665070" y="3328575"/>
            <a:ext cx="7938" cy="2278062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22">
            <a:extLst>
              <a:ext uri="{FF2B5EF4-FFF2-40B4-BE49-F238E27FC236}">
                <a16:creationId xmlns:a16="http://schemas.microsoft.com/office/drawing/2014/main" id="{1E9ADA43-AA73-47AA-2AA3-ED5CE5AFF0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05033" y="3328575"/>
            <a:ext cx="9525" cy="2295525"/>
          </a:xfrm>
          <a:prstGeom prst="straightConnector1">
            <a:avLst/>
          </a:pr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35A100-5AE9-E48D-ED9D-62EFD744485A}"/>
              </a:ext>
            </a:extLst>
          </p:cNvPr>
          <p:cNvSpPr txBox="1"/>
          <p:nvPr/>
        </p:nvSpPr>
        <p:spPr>
          <a:xfrm>
            <a:off x="146531" y="515745"/>
            <a:ext cx="26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endParaRPr kumimoji="1" lang="en-US" altLang="ko-KR" sz="48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4800" spc="600" dirty="0">
                <a:solidFill>
                  <a:srgbClr val="1C3D6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구성도</a:t>
            </a:r>
            <a:endParaRPr kumimoji="1" lang="ko-KR" altLang="en-US" sz="6000" spc="600" dirty="0">
              <a:solidFill>
                <a:srgbClr val="1C3D6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34CF6-9E04-5710-6765-72C09319AC40}"/>
              </a:ext>
            </a:extLst>
          </p:cNvPr>
          <p:cNvSpPr txBox="1"/>
          <p:nvPr/>
        </p:nvSpPr>
        <p:spPr>
          <a:xfrm>
            <a:off x="146531" y="5019234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EB3250-54EF-E7E4-DB08-30632F03DC54}"/>
              </a:ext>
            </a:extLst>
          </p:cNvPr>
          <p:cNvSpPr txBox="1"/>
          <p:nvPr/>
        </p:nvSpPr>
        <p:spPr>
          <a:xfrm>
            <a:off x="146531" y="2644169"/>
            <a:ext cx="267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6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</a:t>
            </a:r>
            <a:endParaRPr kumimoji="1" lang="en-US" altLang="ko-KR" sz="2400" spc="600" dirty="0">
              <a:solidFill>
                <a:schemeClr val="bg1">
                  <a:lumMod val="9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27448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368</Words>
  <Application>Microsoft Macintosh PowerPoint</Application>
  <PresentationFormat>와이드스크린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BM HANNA Pro OTF</vt:lpstr>
      <vt:lpstr>BM DoHyeon OTF</vt:lpstr>
      <vt:lpstr>BM HANNA Air OTF</vt:lpstr>
      <vt:lpstr>YiSunShin Dotum M</vt:lpstr>
      <vt:lpstr>Wingdings</vt:lpstr>
      <vt:lpstr>Arial</vt:lpstr>
      <vt:lpstr>맑은 고딕</vt:lpstr>
      <vt:lpstr>YiSunShin Dotum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64</cp:revision>
  <dcterms:created xsi:type="dcterms:W3CDTF">2022-09-20T01:21:27Z</dcterms:created>
  <dcterms:modified xsi:type="dcterms:W3CDTF">2022-09-21T01:55:03Z</dcterms:modified>
</cp:coreProperties>
</file>